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254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cover.jpg"/>
          <p:cNvPicPr>
            <a:picLocks noChangeAspect="1"/>
          </p:cNvPicPr>
          <p:nvPr/>
        </p:nvPicPr>
        <p:blipFill>
          <a:blip r:embed="rId3"/>
          <a:srcRect t="30116" b="3011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3428">
              <a:alpha val="58000"/>
            </a:srgbClr>
          </a:solidFill>
          <a:ln w="12700">
            <a:solidFill>
              <a:srgbClr val="103428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8368" y="658368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KAMPUNG SAKINAH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58368" y="1115568"/>
            <a:ext cx="4572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ROUNDED CITY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58368" y="4983480"/>
            <a:ext cx="7406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Pitchdeck konsep kawasan hunian Islam terpadu 100 hektare di Tasikmalaya — kota lingkaran modern yang menyatukan masjid, hunian, pendidikan, kesehatan, bisnis, ruang hijau, dan teknologi digital.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58368" y="588873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/ Partner Deck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2770632" y="5888736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Rev. 01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zoneD_aerial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66928"/>
            <a:ext cx="4389120" cy="4846320"/>
          </a:xfrm>
          <a:prstGeom prst="roundRect">
            <a:avLst>
              <a:gd name="adj" fmla="val 1042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96112" y="87782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GREEN COMMONS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896112" y="1143000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Zona D: ruang hijau aktif sebagai mesin kesehatan kawasan.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2304288"/>
            <a:ext cx="365760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Danau retensi + landscape ecology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Jogging loop 1,2 km, 2,5 km, 3,5–4 km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Sports center, lapangan, gym, kolam renang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Urban farming, therapeutic garden, nursery</a:t>
            </a:r>
            <a:endParaRPr lang="en-US" sz="1230" dirty="0"/>
          </a:p>
          <a:p>
            <a:pPr marL="0" indent="0">
              <a:buNone/>
            </a:pPr>
            <a:r>
              <a:rPr lang="en-US" sz="123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Ruang keluarga, lansia, dan anak</a:t>
            </a:r>
            <a:endParaRPr lang="en-US" sz="1230" dirty="0"/>
          </a:p>
        </p:txBody>
      </p:sp>
      <p:pic>
        <p:nvPicPr>
          <p:cNvPr id="8" name="Image 1" descr="/mnt/data/ks_ded_assets/zoneD_ground.jpg"/>
          <p:cNvPicPr>
            <a:picLocks noChangeAspect="1"/>
          </p:cNvPicPr>
          <p:nvPr/>
        </p:nvPicPr>
        <p:blipFill>
          <a:blip r:embed="rId4"/>
          <a:srcRect t="28315" b="28315"/>
          <a:stretch/>
        </p:blipFill>
        <p:spPr>
          <a:xfrm>
            <a:off x="6675120" y="4498848"/>
            <a:ext cx="4160520" cy="135331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675120" y="4498848"/>
            <a:ext cx="4160520" cy="1353312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LIFESTYLE &amp; FASUM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8686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Fasilitas umum menjadi pengalaman harian: belajar, sehat, rekreasi, dan silaturahmi.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library.jpg"/>
          <p:cNvPicPr>
            <a:picLocks noChangeAspect="1"/>
          </p:cNvPicPr>
          <p:nvPr/>
        </p:nvPicPr>
        <p:blipFill>
          <a:blip r:embed="rId3"/>
          <a:srcRect t="2222" b="2222"/>
          <a:stretch/>
        </p:blipFill>
        <p:spPr>
          <a:xfrm>
            <a:off x="658368" y="1234440"/>
            <a:ext cx="2743200" cy="1965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234440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paud.jpg"/>
          <p:cNvPicPr>
            <a:picLocks noChangeAspect="1"/>
          </p:cNvPicPr>
          <p:nvPr/>
        </p:nvPicPr>
        <p:blipFill>
          <a:blip r:embed="rId4"/>
          <a:srcRect t="2222" b="2222"/>
          <a:stretch/>
        </p:blipFill>
        <p:spPr>
          <a:xfrm>
            <a:off x="3657600" y="1234440"/>
            <a:ext cx="2743200" cy="19659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657600" y="1234440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9" name="Image 2" descr="/mnt/data/ks_ded_assets/clinic.jpg"/>
          <p:cNvPicPr>
            <a:picLocks noChangeAspect="1"/>
          </p:cNvPicPr>
          <p:nvPr/>
        </p:nvPicPr>
        <p:blipFill>
          <a:blip r:embed="rId5"/>
          <a:srcRect t="2222" b="2222"/>
          <a:stretch/>
        </p:blipFill>
        <p:spPr>
          <a:xfrm>
            <a:off x="6656832" y="1234440"/>
            <a:ext cx="2743200" cy="196596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6656832" y="1234440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11" name="Image 3" descr="/mnt/data/ks_ded_assets/community.jpg"/>
          <p:cNvPicPr>
            <a:picLocks noChangeAspect="1"/>
          </p:cNvPicPr>
          <p:nvPr/>
        </p:nvPicPr>
        <p:blipFill>
          <a:blip r:embed="rId6"/>
          <a:srcRect t="2222" b="2222"/>
          <a:stretch/>
        </p:blipFill>
        <p:spPr>
          <a:xfrm>
            <a:off x="658368" y="3675888"/>
            <a:ext cx="2743200" cy="196596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658368" y="3675888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13" name="Image 4" descr="/mnt/data/ks_ded_assets/sports.jpg"/>
          <p:cNvPicPr>
            <a:picLocks noChangeAspect="1"/>
          </p:cNvPicPr>
          <p:nvPr/>
        </p:nvPicPr>
        <p:blipFill>
          <a:blip r:embed="rId7"/>
          <a:srcRect t="2222" b="2222"/>
          <a:stretch/>
        </p:blipFill>
        <p:spPr>
          <a:xfrm>
            <a:off x="3657600" y="3675888"/>
            <a:ext cx="2743200" cy="1965960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3657600" y="3675888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15" name="Image 5" descr="/mnt/data/ks_ded_assets/urbanfarm.jpg"/>
          <p:cNvPicPr>
            <a:picLocks noChangeAspect="1"/>
          </p:cNvPicPr>
          <p:nvPr/>
        </p:nvPicPr>
        <p:blipFill>
          <a:blip r:embed="rId8"/>
          <a:srcRect t="2222" b="2222"/>
          <a:stretch/>
        </p:blipFill>
        <p:spPr>
          <a:xfrm>
            <a:off x="6656832" y="3675888"/>
            <a:ext cx="2743200" cy="1965960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6656832" y="3675888"/>
            <a:ext cx="2743200" cy="19659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7" name="Text 9"/>
          <p:cNvSpPr/>
          <p:nvPr/>
        </p:nvSpPr>
        <p:spPr>
          <a:xfrm>
            <a:off x="9674352" y="1965960"/>
            <a:ext cx="1463040" cy="2651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Library • PAUD • Clinic • Balai warga • Sports hall • Urban farming</a:t>
            </a:r>
            <a:endParaRPr lang="en-US" sz="1800" dirty="0"/>
          </a:p>
        </p:txBody>
      </p:sp>
      <p:sp>
        <p:nvSpPr>
          <p:cNvPr id="18" name="Text 10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9" name="Text 11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mobility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85216"/>
            <a:ext cx="4617720" cy="5074920"/>
          </a:xfrm>
          <a:prstGeom prst="roundRect">
            <a:avLst>
              <a:gd name="adj" fmla="val 990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96112" y="877824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MOBILITY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896112" y="1124712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15-minute living dengan shuttle listrik dan pedestrian-first design.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2212848"/>
            <a:ext cx="3877056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Outer ring untuk bisnis, logistik, dan parkir utama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Middle ring untuk penghuni dan shuttle internal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Inner ring dominan pedestrian sanctuary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E-bike dock, smart parking, visitor pass digital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Akses darurat ambulans dan pemadam tanpa hambatan</a:t>
            </a:r>
            <a:endParaRPr lang="en-US" sz="1220" dirty="0"/>
          </a:p>
        </p:txBody>
      </p:sp>
      <p:pic>
        <p:nvPicPr>
          <p:cNvPr id="8" name="Image 1" descr="/mnt/data/ks_ded_assets/road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762" y="749808"/>
            <a:ext cx="2246124" cy="20116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720840" y="749808"/>
            <a:ext cx="4315968" cy="201168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INTEGRATION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Sakinah Super App menjadi operating system kawasan.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ener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395" y="1060704"/>
            <a:ext cx="3016074" cy="18288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342632" y="1060704"/>
            <a:ext cx="3657600" cy="18288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waterw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395" y="3429000"/>
            <a:ext cx="3016074" cy="18288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342632" y="3429000"/>
            <a:ext cx="3657600" cy="18288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49808" y="1325880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14400" y="1435608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Access gate &amp; visitor pass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3794760" y="1325880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959352" y="1435608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23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IPL, air, listrik, smart meter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749808" y="2496312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14400" y="2606040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Jadwal shuttle &amp; smart parking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3794760" y="2496312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959352" y="2606040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23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Fasilitas booking &amp; emergency button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749808" y="3666744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914400" y="3776472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Kajian, sekolah, telemedicine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3794760" y="3666744"/>
            <a:ext cx="2651760" cy="658368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3959352" y="3776472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23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 UMKM &amp; bank sampah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768096" y="5212080"/>
            <a:ext cx="54864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Command centre + IoT backbone + GIS asset management + data privacy policy.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23" name="Text 19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zoneE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76656" y="585216"/>
            <a:ext cx="4389120" cy="5074920"/>
          </a:xfrm>
          <a:prstGeom prst="roundRect">
            <a:avLst>
              <a:gd name="adj" fmla="val 1042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4400" y="87782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ECONOMIC ENGINE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914400" y="1124712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Zona E: outer business ring sebagai mesin ekonomi kawasan.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932688" y="2157984"/>
            <a:ext cx="379476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Ruko dan retail boulevard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Halal market dan kuliner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Hotel syariah dan convention hall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Perbankan, koperasi, UMKM center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Co-working, office, service apartment terbatas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Logistics micro-hub di perimeter</a:t>
            </a:r>
            <a:endParaRPr lang="en-US" sz="1200" dirty="0"/>
          </a:p>
        </p:txBody>
      </p:sp>
      <p:pic>
        <p:nvPicPr>
          <p:cNvPr id="8" name="Image 1" descr="/mnt/data/ks_ded_assets/market.jpg"/>
          <p:cNvPicPr>
            <a:picLocks noChangeAspect="1"/>
          </p:cNvPicPr>
          <p:nvPr/>
        </p:nvPicPr>
        <p:blipFill>
          <a:blip r:embed="rId4"/>
          <a:srcRect t="24167" b="24167"/>
          <a:stretch/>
        </p:blipFill>
        <p:spPr>
          <a:xfrm>
            <a:off x="7360920" y="4315968"/>
            <a:ext cx="3657600" cy="1417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360920" y="4315968"/>
            <a:ext cx="3657600" cy="141732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MODEL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Pendapatan dibangun dari penjualan aset, recurring revenue, dan operasi fasilitas.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344168"/>
            <a:ext cx="274320" cy="228600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261872" y="1325880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 Sales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520440" y="13258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Hunian landed, kavling institusi, komersial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2130552"/>
            <a:ext cx="274320" cy="228600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261872" y="2112264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Recurring Estate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2112264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IPL, utilitas, smart service, parking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22960" y="2916936"/>
            <a:ext cx="274320" cy="228600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261872" y="2898648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Education &amp; Health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20440" y="2898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Sekolah, universitas, rumah sakit, wellness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22960" y="3703320"/>
            <a:ext cx="274320" cy="228600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261872" y="3685032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Lease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520440" y="368503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Ruko, hotel, market, office, convention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22960" y="4489704"/>
            <a:ext cx="274320" cy="228600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261872" y="447141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Wakaf Produktif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520440" y="447141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Masjid, beasiswa, klinik sosial, aset produktif</a:t>
            </a:r>
            <a:endParaRPr lang="en-US" sz="1000" dirty="0"/>
          </a:p>
        </p:txBody>
      </p:sp>
      <p:pic>
        <p:nvPicPr>
          <p:cNvPr id="20" name="Image 0" descr="/mnt/data/ks_ded_assets/pasar_terbuka_dengan_suasana_sore_yang_hangat.png"/>
          <p:cNvPicPr>
            <a:picLocks noChangeAspect="1"/>
          </p:cNvPicPr>
          <p:nvPr/>
        </p:nvPicPr>
        <p:blipFill>
          <a:blip r:embed="rId3"/>
          <a:srcRect l="10505" r="10505"/>
          <a:stretch/>
        </p:blipFill>
        <p:spPr>
          <a:xfrm>
            <a:off x="6839712" y="1207008"/>
            <a:ext cx="4526280" cy="429768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6839712" y="1207008"/>
            <a:ext cx="4526280" cy="429768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22960" y="5687568"/>
            <a:ext cx="56692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Strategi: kawasan tidak hanya menjual rumah, tetapi mengoperasikan ekosistem hidup yang menghasilkan pendapatan jangka panjang.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24" name="Text 21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44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2062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INVESTMENT SCALE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76656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Skala proyek dapat dibangun bertahap agar risiko dan modal terkendali.</a:t>
            </a:r>
            <a:endParaRPr lang="en-US" sz="2700" dirty="0"/>
          </a:p>
        </p:txBody>
      </p:sp>
      <p:pic>
        <p:nvPicPr>
          <p:cNvPr id="4" name="Image 0" descr="/mnt/data/ks_ded_assets/phas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190886"/>
            <a:ext cx="4800600" cy="146785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583680" y="713232"/>
            <a:ext cx="4800600" cy="24231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" y="192024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Tahap 0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828800" y="192024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Akuisisi &amp; legal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047488" y="192024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12–18 bulan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68096" y="256032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Tahap 1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828800" y="256032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Founding Core 20–25 ha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047488" y="256032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Tahun 1–3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768096" y="320040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Tahap 2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828800" y="320040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Community Expansion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047488" y="32004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Tahun 3–5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68096" y="384048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Tahap 3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828800" y="384048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Education + Health City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047488" y="38404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Tahun 5–8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768096" y="4480560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Tahap 4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828800" y="448056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Circular City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047488" y="448056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Tahun 8–12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6583680" y="3730752"/>
            <a:ext cx="4800600" cy="1261872"/>
          </a:xfrm>
          <a:prstGeom prst="roundRect">
            <a:avLst>
              <a:gd name="adj" fmla="val 3623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949440" y="4041648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Rp2,9–6,4T</a:t>
            </a:r>
            <a:endParaRPr lang="en-US" sz="2600" dirty="0"/>
          </a:p>
        </p:txBody>
      </p:sp>
      <p:sp>
        <p:nvSpPr>
          <p:cNvPr id="23" name="Text 20"/>
          <p:cNvSpPr/>
          <p:nvPr/>
        </p:nvSpPr>
        <p:spPr>
          <a:xfrm>
            <a:off x="6949440" y="45445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potensi total full build-out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9144000" y="4041648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Rp750B–1,2T</a:t>
            </a:r>
            <a:endParaRPr lang="en-US" sz="2600" dirty="0"/>
          </a:p>
        </p:txBody>
      </p:sp>
      <p:sp>
        <p:nvSpPr>
          <p:cNvPr id="25" name="Text 22"/>
          <p:cNvSpPr/>
          <p:nvPr/>
        </p:nvSpPr>
        <p:spPr>
          <a:xfrm>
            <a:off x="9144000" y="454456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indikasi kebutuhan tahap awal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6967728" y="5010912"/>
            <a:ext cx="416052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Angka bersifat order-of-magnitude dan harus dikunci ulang setelah lahan, kontur, desain konstruksi, dan struktur pembiayaan final tersedia.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28" name="Text 25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DE-RISKING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Yang harus dikunci sebelum masuk konstruksi dan penjualan penuh.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fi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303" y="1133856"/>
            <a:ext cx="1532273" cy="16002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543800" y="1133856"/>
            <a:ext cx="3383280" cy="16002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stormwa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420" y="3246120"/>
            <a:ext cx="3142040" cy="16002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543800" y="3246120"/>
            <a:ext cx="3383280" cy="16002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22960" y="1280160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234440" y="1261872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Polygon &amp; konsolidasi lahan 110–120 ha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22960" y="1938528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234440" y="1920240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RTRW/RDTR, LP2B/LSD, KKPR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22960" y="2596896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234440" y="2578608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Topografi, geoteknik, hidrologi, lalu lintas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822960" y="3255264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234440" y="3236976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AMDAL/UKL-UPL, Andalalin, site plan daerah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22960" y="3913632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1234440" y="3895344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DED konstruksi final + PBG + SLF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822960" y="4572000"/>
            <a:ext cx="256032" cy="228600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234440" y="4553712"/>
            <a:ext cx="53035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structure, SPV, legal data room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822960" y="5650992"/>
            <a:ext cx="576072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Prinsip: jangan menjual mimpi; jual kawasan yang legal, terukur, bertahap, dan dapat dioperasikan.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23" name="Text 19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rencana_kota_futuristik_berbentuk_cincin.pn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85216"/>
            <a:ext cx="5394960" cy="5394960"/>
          </a:xfrm>
          <a:prstGeom prst="roundRect">
            <a:avLst>
              <a:gd name="adj" fmla="val 847"/>
            </a:avLst>
          </a:prstGeom>
          <a:solidFill>
            <a:srgbClr val="102F24">
              <a:alpha val="8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50976" y="89611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ASK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950976" y="114300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Langkah berikutnya: ubah konsep menjadi proyek siap transaksi.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87552" y="2212848"/>
            <a:ext cx="4297680" cy="2377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Tetapkan 3 kandidat tapak 100–130 ha di Tasikmalaya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Bentuk SPV dan data room legal/keuangan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Lakukan pre-FS + appraisal + land due diligence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Kunci masterplan alternatif A/B/C berdasarkan tapak nyata</a:t>
            </a:r>
            <a:endParaRPr lang="en-US" sz="1240" dirty="0"/>
          </a:p>
          <a:p>
            <a:pPr marL="0" indent="0">
              <a:buNone/>
            </a:pPr>
            <a:r>
              <a:rPr lang="en-US" sz="1240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Susun investor memo, term sheet, dan paket perizinan awal</a:t>
            </a:r>
            <a:endParaRPr lang="en-US" sz="1240" dirty="0"/>
          </a:p>
        </p:txBody>
      </p:sp>
      <p:sp>
        <p:nvSpPr>
          <p:cNvPr id="8" name="Text 5"/>
          <p:cNvSpPr/>
          <p:nvPr/>
        </p:nvSpPr>
        <p:spPr>
          <a:xfrm>
            <a:off x="950976" y="53218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dirancang sebagai kawasan peradaban keluarga: spiritual, hijau, produktif, sehat, dan digital.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0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overall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KAMPUNG SAKINAH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58368" y="1078992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ROUNDED CITY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58368" y="5029200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Masjid sebagai poros. Keluarga sebagai inti. Alam sebagai pelindung. Teknologi sebagai penghubung. Ekonomi sebagai penggerak.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8" name="Text 5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overall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93776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INVESTMENT THESIS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749808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Kota keluarga Islam modern yang dibangun sebagai ekosistem hidup, bukan sekadar perumahan.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658368" y="3986784"/>
            <a:ext cx="10881360" cy="1481328"/>
          </a:xfrm>
          <a:prstGeom prst="roundRect">
            <a:avLst>
              <a:gd name="adj" fmla="val 3086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4261104"/>
            <a:ext cx="621792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menggabungkan spiritual core, pendidikan berjenjang, rumah sakit, hunian landed, green commons, business ring, dan smart-city platform dalam satu kawasan lingkaran 100 hektare.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680960" y="4261104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100 ha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680960" y="4764024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luas kawasan target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9144000" y="4261104"/>
            <a:ext cx="1371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3.000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9144000" y="4764024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kapasitas Masjid Raya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10561320" y="4261104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2.000±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10561320" y="476402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hunian target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0233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OPPORTUNITY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7589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Kebutuhan pasar bergerak dari “rumah” ke “ekosistem kehidupan”.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zoneC_ground.jpg"/>
          <p:cNvPicPr>
            <a:picLocks noChangeAspect="1"/>
          </p:cNvPicPr>
          <p:nvPr/>
        </p:nvPicPr>
        <p:blipFill>
          <a:blip r:embed="rId3"/>
          <a:srcRect t="9736" b="9736"/>
          <a:stretch/>
        </p:blipFill>
        <p:spPr>
          <a:xfrm>
            <a:off x="6903720" y="384048"/>
            <a:ext cx="4617720" cy="2788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903720" y="384048"/>
            <a:ext cx="4617720" cy="278892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market.jpg"/>
          <p:cNvPicPr>
            <a:picLocks noChangeAspect="1"/>
          </p:cNvPicPr>
          <p:nvPr/>
        </p:nvPicPr>
        <p:blipFill>
          <a:blip r:embed="rId4"/>
          <a:srcRect t="12376" b="12376"/>
          <a:stretch/>
        </p:blipFill>
        <p:spPr>
          <a:xfrm>
            <a:off x="6903720" y="3456432"/>
            <a:ext cx="4617720" cy="260604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903720" y="3456432"/>
            <a:ext cx="4617720" cy="260604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13232" y="1426464"/>
            <a:ext cx="3474720" cy="914400"/>
          </a:xfrm>
          <a:prstGeom prst="roundRect">
            <a:avLst>
              <a:gd name="adj" fmla="val 6000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1536192"/>
            <a:ext cx="314553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Hunian biasa: rumah + jalan + gerbang.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713232" y="2542032"/>
            <a:ext cx="5303520" cy="1115568"/>
          </a:xfrm>
          <a:prstGeom prst="roundRect">
            <a:avLst>
              <a:gd name="adj" fmla="val 4918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77824" y="2651760"/>
            <a:ext cx="4974336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Kebutuhan baru: keluarga, pendidikan, kesehatan, spiritualitas, bisnis, alam, dan keamanan dalam satu kawasan.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713232" y="3968496"/>
            <a:ext cx="5440680" cy="987552"/>
          </a:xfrm>
          <a:prstGeom prst="roundRect">
            <a:avLst>
              <a:gd name="adj" fmla="val 5556"/>
            </a:avLst>
          </a:prstGeom>
          <a:solidFill>
            <a:srgbClr val="FFFFFF">
              <a:alpha val="90000"/>
            </a:srgbClr>
          </a:solidFill>
          <a:ln w="7620">
            <a:solidFill>
              <a:srgbClr val="C9A35B">
                <a:alpha val="3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77824" y="4078224"/>
            <a:ext cx="5111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23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menjawabnya dengan masterplan terpadu berbasis komunitas dan teknologi.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6" name="Text 12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masjid_megah_di_senja_emas.pn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786384"/>
            <a:ext cx="7955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Masjid di pusatnya. Ilmu mengelilinginya. Keluarga menghidupkannya. Ekonomi menopangnya.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86384" y="4645152"/>
            <a:ext cx="10607040" cy="960120"/>
          </a:xfrm>
          <a:prstGeom prst="roundRect">
            <a:avLst>
              <a:gd name="adj" fmla="val 4762"/>
            </a:avLst>
          </a:prstGeom>
          <a:solidFill>
            <a:srgbClr val="102F24">
              <a:alpha val="85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05840" y="4892040"/>
            <a:ext cx="996696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8F1E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Inspired by the Round City of Baghdad, diterjemahkan ulang menjadi kota eco-spiritual tropis: geometris, teduh, aman, produktif, dan terhubung digital.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9" name="Text 6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MASTERPLAN ANATOMY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6949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Struktur kota: lima lingkaran + empat gerbang peradaban.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geometr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422" y="1325880"/>
            <a:ext cx="4320011" cy="46177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325880"/>
            <a:ext cx="5532120" cy="461772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ks_concentric_masterpl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2904" y="1325880"/>
            <a:ext cx="4773592" cy="46177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537960" y="1325880"/>
            <a:ext cx="4983480" cy="461772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629400" y="5998464"/>
            <a:ext cx="466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Empat boulevard radial menghubungkan pusat spiritual ke poros ilmu, syifa, rizqi, dan keluarga. Lingkaran luar menjadi interface ekonomi dan mobilitas.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ZONING 100 HEKTARE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Alokasi ruang dirancang untuk keseimbangan spiritual, sosial, ekologis, dan komersial.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ks_landuse_don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006849"/>
            <a:ext cx="4709160" cy="330150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417320"/>
            <a:ext cx="4709160" cy="44805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06440" y="1371600"/>
            <a:ext cx="301752" cy="256032"/>
          </a:xfrm>
          <a:prstGeom prst="rect">
            <a:avLst/>
          </a:prstGeom>
          <a:solidFill>
            <a:srgbClr val="C9A35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236208" y="1371600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Spiritual Core — 6 ha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641080" y="137160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Masjid Raya, plaza, perpustakaan Islam, dakwah center</a:t>
            </a:r>
            <a:endParaRPr lang="en-US" sz="940" dirty="0"/>
          </a:p>
        </p:txBody>
      </p:sp>
      <p:sp>
        <p:nvSpPr>
          <p:cNvPr id="10" name="Text 7"/>
          <p:cNvSpPr/>
          <p:nvPr/>
        </p:nvSpPr>
        <p:spPr>
          <a:xfrm>
            <a:off x="5806440" y="2048256"/>
            <a:ext cx="301752" cy="256032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236208" y="204825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Ilmu + Syifa — 17 ha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641080" y="204825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PAUD–universitas, rumah sakit, innovation center</a:t>
            </a:r>
            <a:endParaRPr lang="en-US" sz="940" dirty="0"/>
          </a:p>
        </p:txBody>
      </p:sp>
      <p:sp>
        <p:nvSpPr>
          <p:cNvPr id="13" name="Text 10"/>
          <p:cNvSpPr/>
          <p:nvPr/>
        </p:nvSpPr>
        <p:spPr>
          <a:xfrm>
            <a:off x="5806440" y="2724912"/>
            <a:ext cx="301752" cy="256032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236208" y="272491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Hunian Landed — 36 ha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641080" y="2724912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cluster keluarga, musala, taman lingkungan</a:t>
            </a:r>
            <a:endParaRPr lang="en-US" sz="940" dirty="0"/>
          </a:p>
        </p:txBody>
      </p:sp>
      <p:sp>
        <p:nvSpPr>
          <p:cNvPr id="16" name="Text 13"/>
          <p:cNvSpPr/>
          <p:nvPr/>
        </p:nvSpPr>
        <p:spPr>
          <a:xfrm>
            <a:off x="5806440" y="3401568"/>
            <a:ext cx="301752" cy="256032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6236208" y="340156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Green Commons — 19 ha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641080" y="340156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Danau, olahraga, jogging, urban farming</a:t>
            </a:r>
            <a:endParaRPr lang="en-US" sz="940" dirty="0"/>
          </a:p>
        </p:txBody>
      </p:sp>
      <p:sp>
        <p:nvSpPr>
          <p:cNvPr id="19" name="Text 16"/>
          <p:cNvSpPr/>
          <p:nvPr/>
        </p:nvSpPr>
        <p:spPr>
          <a:xfrm>
            <a:off x="5806440" y="4078224"/>
            <a:ext cx="301752" cy="256032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6236208" y="407822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Ring — 14 ha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641080" y="407822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Ruko, market, hotel, kantor, UMKM, transit</a:t>
            </a:r>
            <a:endParaRPr lang="en-US" sz="940" dirty="0"/>
          </a:p>
        </p:txBody>
      </p:sp>
      <p:sp>
        <p:nvSpPr>
          <p:cNvPr id="22" name="Text 19"/>
          <p:cNvSpPr/>
          <p:nvPr/>
        </p:nvSpPr>
        <p:spPr>
          <a:xfrm>
            <a:off x="5806440" y="4754880"/>
            <a:ext cx="301752" cy="256032"/>
          </a:xfrm>
          <a:prstGeom prst="rect">
            <a:avLst/>
          </a:prstGeom>
          <a:solidFill>
            <a:srgbClr val="244A3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236208" y="4754880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Utilitas — 8 ha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641080" y="475488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Jalan, air, IPAL, energi, digital backbone</a:t>
            </a:r>
            <a:endParaRPr lang="en-US" sz="940" dirty="0"/>
          </a:p>
        </p:txBody>
      </p:sp>
      <p:sp>
        <p:nvSpPr>
          <p:cNvPr id="25" name="Text 22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26" name="Text 23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SIGNATURE ASSET 01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Zona A: Spiritual Core sebagai jantung identitas kawasan.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zoneA_aerial.jpg"/>
          <p:cNvPicPr>
            <a:picLocks noChangeAspect="1"/>
          </p:cNvPicPr>
          <p:nvPr/>
        </p:nvPicPr>
        <p:blipFill>
          <a:blip r:embed="rId3"/>
          <a:srcRect l="4211" r="4211"/>
          <a:stretch/>
        </p:blipFill>
        <p:spPr>
          <a:xfrm>
            <a:off x="658368" y="1298448"/>
            <a:ext cx="5303520" cy="43434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298448"/>
            <a:ext cx="5303520" cy="43434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zoneA_ground.jpg"/>
          <p:cNvPicPr>
            <a:picLocks noChangeAspect="1"/>
          </p:cNvPicPr>
          <p:nvPr/>
        </p:nvPicPr>
        <p:blipFill>
          <a:blip r:embed="rId4"/>
          <a:srcRect l="4211" r="4211"/>
          <a:stretch/>
        </p:blipFill>
        <p:spPr>
          <a:xfrm>
            <a:off x="6217920" y="1298448"/>
            <a:ext cx="5303520" cy="43434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217920" y="1298448"/>
            <a:ext cx="5303520" cy="43434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41248" y="5806440"/>
            <a:ext cx="100584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4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Masjid Raya 3.000 jamaah, plaza ibadah luar ruang, taman Qur’ani, perpustakaan Islam, pusat kajian, baitul mal, dan pedestrian sanctuary.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s_ded_assets/zoneB_aerial.jpg"/>
          <p:cNvPicPr>
            <a:picLocks noChangeAspect="1"/>
          </p:cNvPicPr>
          <p:nvPr/>
        </p:nvPicPr>
        <p:blipFill>
          <a:blip r:embed="rId3"/>
          <a:srcRect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85216" y="493776"/>
            <a:ext cx="4983480" cy="5120640"/>
          </a:xfrm>
          <a:prstGeom prst="roundRect">
            <a:avLst>
              <a:gd name="adj" fmla="val 917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84124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SIGNATURE ASSET 02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868680" y="1078992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Zona B: kampus ilmu, kesehatan, dan inovasi.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896112" y="2057400"/>
            <a:ext cx="4206240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PAUD sampai universitas dalam satu education spine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Rumah sakit tahap awal 100–150 bed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Innovation &amp; Islamic Civilization Center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Jalur aman pejalan kaki dan shuttle listrik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Green roof, solar roof, dan courtyard sebagai identitas desain</a:t>
            </a:r>
            <a:endParaRPr lang="en-US" sz="1250" dirty="0"/>
          </a:p>
        </p:txBody>
      </p:sp>
      <p:pic>
        <p:nvPicPr>
          <p:cNvPr id="8" name="Image 1" descr="/mnt/data/ks_ded_assets/zoneB_ground.jpg"/>
          <p:cNvPicPr>
            <a:picLocks noChangeAspect="1"/>
          </p:cNvPicPr>
          <p:nvPr/>
        </p:nvPicPr>
        <p:blipFill>
          <a:blip r:embed="rId4"/>
          <a:srcRect t="27320" b="27320"/>
          <a:stretch/>
        </p:blipFill>
        <p:spPr>
          <a:xfrm>
            <a:off x="6492240" y="4389120"/>
            <a:ext cx="4434840" cy="150876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492240" y="4389120"/>
            <a:ext cx="4434840" cy="150876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1" name="Text 7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3774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RESIDENTIAL STRATEGY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658368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Zona C: landed housing yang membangun keluarga dan komunitas.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060704"/>
            <a:ext cx="1572768" cy="1060704"/>
          </a:xfrm>
          <a:prstGeom prst="line">
            <a:avLst/>
          </a:prstGeom>
          <a:noFill/>
          <a:ln w="15240">
            <a:solidFill>
              <a:srgbClr val="C9A35B"/>
            </a:solidFill>
            <a:prstDash val="solid"/>
          </a:ln>
        </p:spPr>
      </p:sp>
      <p:pic>
        <p:nvPicPr>
          <p:cNvPr id="5" name="Image 0" descr="/mnt/data/ks_ded_assets/zoneC_aerial.jpg"/>
          <p:cNvPicPr>
            <a:picLocks noChangeAspect="1"/>
          </p:cNvPicPr>
          <p:nvPr/>
        </p:nvPicPr>
        <p:blipFill>
          <a:blip r:embed="rId3"/>
          <a:srcRect l="9191" r="9191"/>
          <a:stretch/>
        </p:blipFill>
        <p:spPr>
          <a:xfrm>
            <a:off x="658368" y="1243584"/>
            <a:ext cx="5074920" cy="46634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243584"/>
            <a:ext cx="5074920" cy="466344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pic>
        <p:nvPicPr>
          <p:cNvPr id="7" name="Image 1" descr="/mnt/data/ks_ded_assets/zoneC_ground.jpg"/>
          <p:cNvPicPr>
            <a:picLocks noChangeAspect="1"/>
          </p:cNvPicPr>
          <p:nvPr/>
        </p:nvPicPr>
        <p:blipFill>
          <a:blip r:embed="rId4"/>
          <a:srcRect t="16273" b="16273"/>
          <a:stretch/>
        </p:blipFill>
        <p:spPr>
          <a:xfrm>
            <a:off x="6099048" y="1243584"/>
            <a:ext cx="5422392" cy="27432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099048" y="1243584"/>
            <a:ext cx="5422392" cy="2743200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163056" y="4370832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30%</a:t>
            </a:r>
            <a:endParaRPr lang="en-US" sz="2600" dirty="0"/>
          </a:p>
        </p:txBody>
      </p:sp>
      <p:sp>
        <p:nvSpPr>
          <p:cNvPr id="10" name="Text 6"/>
          <p:cNvSpPr/>
          <p:nvPr/>
        </p:nvSpPr>
        <p:spPr>
          <a:xfrm>
            <a:off x="6163056" y="4873752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Compact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72–84 m²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7488936" y="4370832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C9A3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40%</a:t>
            </a:r>
            <a:endParaRPr lang="en-US" sz="2600" dirty="0"/>
          </a:p>
        </p:txBody>
      </p:sp>
      <p:sp>
        <p:nvSpPr>
          <p:cNvPr id="12" name="Text 8"/>
          <p:cNvSpPr/>
          <p:nvPr/>
        </p:nvSpPr>
        <p:spPr>
          <a:xfrm>
            <a:off x="7488936" y="4873752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Family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90–120 m²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814816" y="4370832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20%</a:t>
            </a:r>
            <a:endParaRPr lang="en-US" sz="2600" dirty="0"/>
          </a:p>
        </p:txBody>
      </p:sp>
      <p:sp>
        <p:nvSpPr>
          <p:cNvPr id="14" name="Text 10"/>
          <p:cNvSpPr/>
          <p:nvPr/>
        </p:nvSpPr>
        <p:spPr>
          <a:xfrm>
            <a:off x="8814816" y="4873752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Garden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140–180 m²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10140696" y="4370832"/>
            <a:ext cx="1188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44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10%</a:t>
            </a:r>
            <a:endParaRPr lang="en-US" sz="2600" dirty="0"/>
          </a:p>
        </p:txBody>
      </p:sp>
      <p:sp>
        <p:nvSpPr>
          <p:cNvPr id="16" name="Text 12"/>
          <p:cNvSpPr/>
          <p:nvPr/>
        </p:nvSpPr>
        <p:spPr>
          <a:xfrm>
            <a:off x="10140696" y="4873752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Courtyard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200–300 m²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6172200" y="5806440"/>
            <a:ext cx="51663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724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Konsep cluster: musala, balai warga, taman anak, kebun komunal, smart-home baseline, dan jalan lingkungan low-speed.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658368" y="6510528"/>
            <a:ext cx="3749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C6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KAMPUNG SAKINAH • SMART ROUNDED CITY</a:t>
            </a:r>
            <a:endParaRPr lang="en-US" sz="680" dirty="0"/>
          </a:p>
        </p:txBody>
      </p:sp>
      <p:sp>
        <p:nvSpPr>
          <p:cNvPr id="19" name="Text 15"/>
          <p:cNvSpPr/>
          <p:nvPr/>
        </p:nvSpPr>
        <p:spPr>
          <a:xfrm>
            <a:off x="11064240" y="64739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C9A3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1258</Words>
  <Application>Microsoft Office PowerPoint</Application>
  <PresentationFormat>Widescreen</PresentationFormat>
  <Paragraphs>227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Kampung Sakinah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Kampung Sakinah - Smart Rounded City</dc:title>
  <dc:subject>Pitchdeck Kampung Sakinah - Smart Rounded City</dc:subject>
  <dc:creator>OpenAI</dc:creator>
  <cp:lastModifiedBy>ASUS VIVOBOOK</cp:lastModifiedBy>
  <cp:revision>2</cp:revision>
  <dcterms:created xsi:type="dcterms:W3CDTF">2026-07-16T15:47:40Z</dcterms:created>
  <dcterms:modified xsi:type="dcterms:W3CDTF">2026-07-16T19:04:36Z</dcterms:modified>
</cp:coreProperties>
</file>